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2" r:id="rId4"/>
    <p:sldId id="280" r:id="rId5"/>
    <p:sldId id="281" r:id="rId6"/>
    <p:sldId id="282" r:id="rId7"/>
    <p:sldId id="283" r:id="rId8"/>
    <p:sldId id="284" r:id="rId9"/>
    <p:sldId id="286" r:id="rId10"/>
    <p:sldId id="287" r:id="rId11"/>
    <p:sldId id="288" r:id="rId12"/>
    <p:sldId id="289" r:id="rId13"/>
    <p:sldId id="275" r:id="rId14"/>
    <p:sldId id="276" r:id="rId15"/>
    <p:sldId id="277" r:id="rId16"/>
    <p:sldId id="279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E5A69-6FC6-430D-9171-026B246D6DD9}" type="datetimeFigureOut">
              <a:rPr lang="bg-BG" smtClean="0"/>
              <a:pPr/>
              <a:t>14.12.2016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0EE4D-7044-47E0-9033-B7846C778E36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12968" cy="162659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bg-BG" dirty="0">
                <a:solidFill>
                  <a:srgbClr val="0070C0"/>
                </a:solidFill>
              </a:rPr>
              <a:t/>
            </a:r>
            <a:br>
              <a:rPr lang="bg-BG" dirty="0">
                <a:solidFill>
                  <a:srgbClr val="0070C0"/>
                </a:solidFill>
              </a:rPr>
            </a:br>
            <a:r>
              <a:rPr lang="bg-BG" b="1" i="1" dirty="0" smtClean="0"/>
              <a:t/>
            </a:r>
            <a:br>
              <a:rPr lang="bg-BG" b="1" i="1" dirty="0" smtClean="0"/>
            </a:br>
            <a:r>
              <a:rPr lang="bg-BG" b="1" i="1" dirty="0" smtClean="0"/>
              <a:t> Обществен съвет към ДГ – Пролет  с. Дъбница</a:t>
            </a:r>
            <a:r>
              <a:rPr lang="bg-BG" b="1" i="1" dirty="0"/>
              <a:t/>
            </a:r>
            <a:br>
              <a:rPr lang="bg-BG" b="1" i="1" dirty="0"/>
            </a:br>
            <a:r>
              <a:rPr lang="ru-RU" b="1" dirty="0"/>
              <a:t> 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636912"/>
            <a:ext cx="3105150" cy="3105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4678"/>
            <a:ext cx="8649798" cy="92211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Подготовка </a:t>
            </a:r>
            <a:r>
              <a:rPr lang="ru-RU" sz="2800" b="1" dirty="0"/>
              <a:t>на </a:t>
            </a:r>
            <a:r>
              <a:rPr lang="ru-RU" sz="2800" b="1" dirty="0" smtClean="0"/>
              <a:t>детската градина  </a:t>
            </a:r>
            <a:r>
              <a:rPr lang="ru-RU" sz="2800" b="1" dirty="0"/>
              <a:t>за създаване</a:t>
            </a:r>
            <a:r>
              <a:rPr lang="bg-BG" sz="2800" dirty="0"/>
              <a:t/>
            </a:r>
            <a:br>
              <a:rPr lang="bg-BG" sz="2800" dirty="0"/>
            </a:br>
            <a:r>
              <a:rPr lang="ru-RU" sz="2800" b="1" dirty="0"/>
              <a:t>на обществен съвет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g-BG" sz="2600" b="1" dirty="0" smtClean="0"/>
              <a:t>1</a:t>
            </a:r>
            <a:r>
              <a:rPr lang="bg-BG" sz="2600" b="1" dirty="0" smtClean="0"/>
              <a:t>. Подготвителен етап:</a:t>
            </a:r>
          </a:p>
          <a:p>
            <a:pPr>
              <a:buFontTx/>
              <a:buChar char="-"/>
            </a:pPr>
            <a:r>
              <a:rPr lang="bg-BG" sz="2600" dirty="0" smtClean="0"/>
              <a:t>Изготвяне на </a:t>
            </a:r>
            <a:r>
              <a:rPr lang="bg-BG" sz="2600" dirty="0" smtClean="0"/>
              <a:t>пакана от </a:t>
            </a:r>
            <a:r>
              <a:rPr lang="bg-BG" sz="2600" dirty="0" smtClean="0"/>
              <a:t>Директора за създаване на Обществен съвет и </a:t>
            </a:r>
            <a:r>
              <a:rPr lang="bg-BG" sz="2600" dirty="0" smtClean="0"/>
              <a:t>уведомяване родителите;</a:t>
            </a:r>
            <a:endParaRPr lang="bg-BG" sz="2600" dirty="0" smtClean="0"/>
          </a:p>
          <a:p>
            <a:pPr>
              <a:buFontTx/>
              <a:buChar char="-"/>
            </a:pPr>
            <a:r>
              <a:rPr lang="bg-BG" sz="2600" dirty="0" smtClean="0"/>
              <a:t>Изготвяне </a:t>
            </a:r>
            <a:r>
              <a:rPr lang="bg-BG" sz="2600" dirty="0" smtClean="0"/>
              <a:t>на подкрепящи документи:</a:t>
            </a:r>
          </a:p>
          <a:p>
            <a:pPr lvl="1">
              <a:buFontTx/>
              <a:buChar char="-"/>
            </a:pPr>
            <a:r>
              <a:rPr lang="bg-BG" sz="2200" dirty="0" smtClean="0"/>
              <a:t>протокол за родителската среща с вписана точка в дневния ред за Обществения съвет и предложения </a:t>
            </a:r>
            <a:r>
              <a:rPr lang="bg-BG" sz="2200" dirty="0" smtClean="0"/>
              <a:t>за членове  по двама от група</a:t>
            </a:r>
            <a:endParaRPr lang="bg-BG" sz="2200" dirty="0" smtClean="0"/>
          </a:p>
          <a:p>
            <a:pPr lvl="1">
              <a:buFontTx/>
              <a:buChar char="-"/>
            </a:pPr>
            <a:r>
              <a:rPr lang="bg-BG" sz="2200" dirty="0" smtClean="0"/>
              <a:t>присъствен списък на родителите, участвали в срещата, с място за саморъчен подпис на всеки родител</a:t>
            </a:r>
          </a:p>
          <a:p>
            <a:pPr marL="0" indent="0">
              <a:buNone/>
            </a:pPr>
            <a:r>
              <a:rPr lang="bg-BG" sz="2600" b="1" dirty="0" smtClean="0"/>
              <a:t>2. Провеждане на родителска среща: </a:t>
            </a:r>
          </a:p>
          <a:p>
            <a:pPr>
              <a:buFontTx/>
              <a:buChar char="-"/>
            </a:pPr>
            <a:r>
              <a:rPr lang="bg-BG" sz="2600" dirty="0" smtClean="0"/>
              <a:t>Директора информира </a:t>
            </a:r>
            <a:r>
              <a:rPr lang="bg-BG" sz="2600" dirty="0" smtClean="0"/>
              <a:t>родителите за условията за създаване на </a:t>
            </a:r>
            <a:r>
              <a:rPr lang="bg-BG" sz="2600" dirty="0" smtClean="0"/>
              <a:t>ОС</a:t>
            </a:r>
            <a:endParaRPr lang="bg-BG" sz="2600" dirty="0" smtClean="0"/>
          </a:p>
          <a:p>
            <a:pPr>
              <a:buFontTx/>
              <a:buChar char="-"/>
            </a:pPr>
            <a:r>
              <a:rPr lang="bg-BG" sz="2600" dirty="0" smtClean="0"/>
              <a:t>Предоставя присъствения списък за попълване и подпис на родителите</a:t>
            </a:r>
          </a:p>
          <a:p>
            <a:pPr>
              <a:buFontTx/>
              <a:buChar char="-"/>
            </a:pPr>
            <a:r>
              <a:rPr lang="bg-BG" sz="2600" dirty="0" smtClean="0"/>
              <a:t>След срещата попълва и подписва Протокола и записва в него номинираните лица. Взема един входящ номер за Протокола и присъствения списък.</a:t>
            </a:r>
          </a:p>
          <a:p>
            <a:pPr marL="0" indent="0">
              <a:buNone/>
            </a:pPr>
            <a:r>
              <a:rPr lang="bg-BG" sz="2600" b="1" dirty="0" smtClean="0"/>
              <a:t>3. Предава имената на номинираните </a:t>
            </a:r>
            <a:r>
              <a:rPr lang="bg-BG" sz="2600" b="1" dirty="0" smtClean="0"/>
              <a:t>лица</a:t>
            </a:r>
          </a:p>
          <a:p>
            <a:pPr marL="0" indent="0">
              <a:buNone/>
            </a:pPr>
            <a:r>
              <a:rPr lang="bg-BG" sz="2600" b="1" dirty="0" smtClean="0"/>
              <a:t>4</a:t>
            </a:r>
            <a:r>
              <a:rPr lang="bg-BG" sz="2600" b="1" dirty="0" smtClean="0"/>
              <a:t>. Уточняване на времето и мястото за гласуване за избор на редовни и резервни членове </a:t>
            </a:r>
            <a:endParaRPr lang="bg-BG" sz="2600" b="1" dirty="0"/>
          </a:p>
          <a:p>
            <a:pPr marL="0" indent="0">
              <a:buNone/>
            </a:pPr>
            <a:r>
              <a:rPr lang="bg-BG" sz="2600" b="1" dirty="0" smtClean="0"/>
              <a:t>5. Провеждане на избора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0"/>
            <a:ext cx="1518130" cy="163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591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202" y="188640"/>
            <a:ext cx="8649798" cy="864096"/>
          </a:xfrm>
        </p:spPr>
        <p:txBody>
          <a:bodyPr>
            <a:normAutofit fontScale="90000"/>
          </a:bodyPr>
          <a:lstStyle/>
          <a:p>
            <a:pPr algn="l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</a:t>
            </a:r>
            <a:r>
              <a:rPr lang="ru-RU" sz="3100" b="1" dirty="0"/>
              <a:t>и дейност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     на </a:t>
            </a:r>
            <a:r>
              <a:rPr lang="ru-RU" sz="3100" b="1" dirty="0"/>
              <a:t>Обществения съвет </a:t>
            </a:r>
            <a:r>
              <a:rPr lang="bg-BG" sz="3100" b="1" dirty="0"/>
              <a:t>в </a:t>
            </a:r>
            <a:r>
              <a:rPr lang="bg-BG" sz="3100" b="1" dirty="0" smtClean="0"/>
              <a:t>детската градина </a:t>
            </a:r>
            <a:r>
              <a:rPr lang="bg-BG" sz="3200" dirty="0"/>
              <a:t/>
            </a:r>
            <a:br>
              <a:rPr lang="bg-BG" sz="3200" dirty="0"/>
            </a:br>
            <a:endParaRPr lang="bg-BG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b="1" dirty="0" smtClean="0"/>
              <a:t>Същност</a:t>
            </a:r>
            <a:r>
              <a:rPr lang="bg-BG" sz="2000" b="1" dirty="0" smtClean="0"/>
              <a:t>: </a:t>
            </a:r>
            <a:r>
              <a:rPr lang="bg-BG" sz="2000" dirty="0"/>
              <a:t>Орган за подпомагане развитието на </a:t>
            </a:r>
            <a:r>
              <a:rPr lang="bg-BG" sz="2000" dirty="0" smtClean="0"/>
              <a:t>детската градина  </a:t>
            </a:r>
            <a:r>
              <a:rPr lang="bg-BG" sz="2000" dirty="0"/>
              <a:t>и за граждански контрол </a:t>
            </a:r>
            <a:endParaRPr lang="bg-BG" sz="2000" dirty="0" smtClean="0"/>
          </a:p>
          <a:p>
            <a:pPr marL="0" indent="0">
              <a:buNone/>
            </a:pPr>
            <a:r>
              <a:rPr lang="bg-BG" sz="2000" b="1" dirty="0" smtClean="0"/>
              <a:t>Основни </a:t>
            </a:r>
            <a:r>
              <a:rPr lang="bg-BG" sz="2000" b="1" dirty="0"/>
              <a:t>функции на обществения </a:t>
            </a:r>
            <a:r>
              <a:rPr lang="bg-BG" sz="2000" b="1" dirty="0" smtClean="0"/>
              <a:t>съвет по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16. (1)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Общественият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съвет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детската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градина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училището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bg-BG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одобрява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стратегията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развитие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детската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градина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приема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ежегодния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отчет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директора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изпълнението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й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bg-BG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участва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работата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педагогическия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съвет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обсъждането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програмите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предоставяне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равни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възможности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приобщаване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децата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от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уязвими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групи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bg-BG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предлага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политики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мерки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подобряване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качеството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образователния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процес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въз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основа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резултатите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от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самооценката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институцият инспектирането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детската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градина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bg-BG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дава</a:t>
            </a:r>
            <a:r>
              <a:rPr lang="bg-BG" sz="2000" dirty="0" smtClean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становище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разпределението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бюджета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дейности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размера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капиталовите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разходи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както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отчета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изпълнението</a:t>
            </a:r>
            <a:r>
              <a:rPr lang="bg-BG" sz="2000" dirty="0">
                <a:latin typeface="Cooper Black" panose="0208090404030B0204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му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bg-BG" sz="2000" dirty="0" smtClean="0">
              <a:latin typeface="Cooper Black" panose="0208090404030B0204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0"/>
            <a:ext cx="1589286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</a:t>
            </a:r>
            <a:r>
              <a:rPr lang="ru-RU" sz="3100" b="1" dirty="0"/>
              <a:t>и дейност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     на </a:t>
            </a:r>
            <a:r>
              <a:rPr lang="ru-RU" sz="3100" b="1" dirty="0"/>
              <a:t>Обществения съвет </a:t>
            </a:r>
            <a:r>
              <a:rPr lang="bg-BG" sz="3100" b="1" dirty="0"/>
              <a:t>в </a:t>
            </a:r>
            <a:r>
              <a:rPr lang="bg-BG" sz="3100" b="1" dirty="0" smtClean="0"/>
              <a:t>детската градина </a:t>
            </a:r>
            <a:r>
              <a:rPr lang="bg-BG" sz="3200" dirty="0"/>
              <a:t/>
            </a:r>
            <a:br>
              <a:rPr lang="bg-BG" sz="3200" dirty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5257800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съгласува предложението на директора за разпределение на средствата от установеното към края на предходната година превишение на постъпленията над плащанията по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бюджета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детската градина;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участва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 представител на родителите в комисиите за атестиране на директорите при условията и по реда на държавния образователен стандарт за статута и професионалното развитие на учителите, директорите и другите педагогически специалисти;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съгласува избора от учителите на учебниците и учебните комплекти, които се предоставят за безвъзмездно ползване на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учениците и децата;</a:t>
            </a:r>
            <a:endParaRPr lang="bg-BG" sz="80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сигнализира компетентните органи, когато при осъществяване на дейността си констатира нарушения на нормативните актове;</a:t>
            </a:r>
          </a:p>
          <a:p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870" y="116632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9004242" cy="5733256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дава становище по училищния план-прием;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участва с представители в създаването и приемането на етичния кодекс на училищната общност;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участва с представители в провеждането на конкурса за заемане на длъжността „директор“ в държавните и общинските детски градини и училища;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участват с представители в заседанията на педагогическия съвет с право на съвещателен глас.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Общественият съвет дава становища и по други въпроси по искане на директора, на педагогическия съвет, на регионалното управление на образованието или на съответния министър - първостепенен разпоредител с бюджет.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При неодобрение от обществения съвет на актовете по ал. 1, т.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1 и 6 те се връщат с мотиви за повторно разглеждане от педагогическия съвет. </a:t>
            </a:r>
            <a:endParaRPr lang="bg-BG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2144" y="10050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</a:t>
            </a:r>
            <a:r>
              <a:rPr lang="ru-RU" sz="3100" b="1" dirty="0"/>
              <a:t>и дейност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     на </a:t>
            </a:r>
            <a:r>
              <a:rPr lang="ru-RU" sz="3100" b="1" dirty="0"/>
              <a:t>Обществения съвет </a:t>
            </a:r>
            <a:r>
              <a:rPr lang="bg-BG" sz="3100" b="1" dirty="0"/>
              <a:t>в </a:t>
            </a:r>
            <a:r>
              <a:rPr lang="bg-BG" sz="3100" b="1" dirty="0" smtClean="0"/>
              <a:t>детската градина </a:t>
            </a:r>
            <a:r>
              <a:rPr lang="bg-BG" sz="3200" dirty="0"/>
              <a:t/>
            </a:r>
            <a:br>
              <a:rPr lang="bg-BG" sz="3200" dirty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116632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47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78200"/>
            <a:ext cx="8229600" cy="5419151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При повторното им разглеждане педагогическият съвет се произнася по мотивите и взема окончателно решение.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 срок до 31 март на текущата година директорът представя на обществения съвет проекта на бюджет на детската градина или училището за становище.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Към проекта на бюджет по ал. 4 директорът на институция, прилагаща система на делегиран бюджет, както и на частна детска градина или частно училище, включени в системата на държавно финансиране, прилага обяснителна записка с информация за: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очакваните приходи и разходи по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видове;параметрите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, въз основа на които са формирани разходите за персонал - численост, размер на възнагражденията, другите плащания за персонал, осигурителни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вноски; списък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 капиталовите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разходи;разпределение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 бюджета по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дейности;основните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ограничения при формирането на бюджета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;</a:t>
            </a:r>
            <a:endParaRPr lang="bg-BG" sz="80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35201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</a:t>
            </a:r>
            <a:r>
              <a:rPr lang="ru-RU" sz="3100" b="1" dirty="0"/>
              <a:t>и дейност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     на </a:t>
            </a:r>
            <a:r>
              <a:rPr lang="ru-RU" sz="3100" b="1" dirty="0"/>
              <a:t>Обществения съвет </a:t>
            </a:r>
            <a:r>
              <a:rPr lang="bg-BG" sz="3100" b="1" dirty="0"/>
              <a:t>в </a:t>
            </a:r>
            <a:r>
              <a:rPr lang="bg-BG" sz="3100" b="1" dirty="0" smtClean="0"/>
              <a:t>детската градина </a:t>
            </a:r>
            <a:r>
              <a:rPr lang="bg-BG" sz="3200" dirty="0"/>
              <a:t/>
            </a:r>
            <a:br>
              <a:rPr lang="bg-BG" sz="3200" dirty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861" y="98343"/>
            <a:ext cx="1255885" cy="1414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870" y="35200"/>
            <a:ext cx="1518130" cy="159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93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5688632"/>
          </a:xfrm>
        </p:spPr>
        <p:txBody>
          <a:bodyPr>
            <a:noAutofit/>
          </a:bodyPr>
          <a:lstStyle/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размера на целевите средства по видове;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размера на установеното към края на предходната година превишение на постъпленията над плащанията по бюджета на училището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детската градина;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размера на собствените приходи и остатък от предходни години - за институциите, прилагащи система на делегиран бюджет.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Директорът е длъжен да представи мотивиран отговор по всяко конкретно предложение, съдържащо се в становището по ал. 4, в случай че съответното предложение не е прието и не е намерило отражение в проекта на бюджет.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Общественият съвет в частната детска градина и в частното училище изпълнява правомощието си по ал. 1, т.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4 само за средствата, получавани от държавния бюджет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</a:t>
            </a:r>
            <a:endParaRPr lang="bg-BG" sz="20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27371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</a:t>
            </a:r>
            <a:r>
              <a:rPr lang="ru-RU" sz="3100" b="1" dirty="0"/>
              <a:t>и дейност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     на </a:t>
            </a:r>
            <a:r>
              <a:rPr lang="ru-RU" sz="3100" b="1" dirty="0"/>
              <a:t>Обществения съвет </a:t>
            </a:r>
            <a:r>
              <a:rPr lang="bg-BG" sz="3100" b="1" dirty="0"/>
              <a:t>в </a:t>
            </a:r>
            <a:r>
              <a:rPr lang="bg-BG" sz="3100" b="1" dirty="0" smtClean="0"/>
              <a:t>детската градина </a:t>
            </a:r>
            <a:r>
              <a:rPr lang="bg-BG" sz="3200" dirty="0"/>
              <a:t/>
            </a:r>
            <a:br>
              <a:rPr lang="bg-BG" sz="3200" dirty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116632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25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41766"/>
            <a:ext cx="9068244" cy="5416234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Чл. 17. (1) Общественият съвет изготвя отчет за своята дейност за предходната учебна година, който се: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поставя на мястото за обявления в сградата на детската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градина;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представя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 обсъжда публично на среща с родителите от детската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градина;</a:t>
            </a:r>
            <a:endParaRPr lang="bg-BG" sz="80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2) Общественият съвет използва и други подходящи начини за информиране на родителите за работата му и за взетите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решения.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18.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(1) На първото заседание общественият съвет избира от състава си председател с обикновено мнозинство с явно гласуване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</a:t>
            </a:r>
          </a:p>
          <a:p>
            <a:pPr lvl="0" algn="just">
              <a:lnSpc>
                <a:spcPct val="12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2) Председателят: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представлява обществения съвет и организира и ръководи дейността му;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свиква, насрочва, определя дневния ред и ръководи заседанията на обществения съвет;удостоверява с подпис протоколите от заседанията на обществения съвет.</a:t>
            </a:r>
          </a:p>
          <a:p>
            <a:endParaRPr lang="bg-B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27371"/>
            <a:ext cx="8229600" cy="1143000"/>
          </a:xfrm>
        </p:spPr>
        <p:txBody>
          <a:bodyPr>
            <a:normAutofit fontScale="90000"/>
          </a:bodyPr>
          <a:lstStyle/>
          <a:p>
            <a:pPr marL="342900" indent="-342900" algn="l">
              <a:lnSpc>
                <a:spcPct val="86000"/>
              </a:lnSpc>
              <a:spcBef>
                <a:spcPct val="20000"/>
              </a:spcBef>
              <a:spcAft>
                <a:spcPts val="800"/>
              </a:spcAft>
              <a:buFont typeface="Arial" pitchFamily="34" charset="0"/>
              <a:buChar char="•"/>
            </a:pP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и дейност </a:t>
            </a:r>
            <a:br>
              <a:rPr lang="ru-RU" sz="3100" b="1" dirty="0" smtClean="0"/>
            </a:br>
            <a:r>
              <a:rPr lang="ru-RU" sz="3100" b="1" dirty="0" smtClean="0"/>
              <a:t>     на Обществения съвет </a:t>
            </a:r>
            <a:r>
              <a:rPr lang="bg-BG" sz="3100" b="1" dirty="0" smtClean="0"/>
              <a:t>в детската градина </a:t>
            </a:r>
            <a:r>
              <a:rPr lang="bg-BG" sz="3200" dirty="0" smtClean="0"/>
              <a:t/>
            </a:r>
            <a:br>
              <a:rPr lang="bg-BG" sz="3200" dirty="0" smtClean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27371"/>
            <a:ext cx="1518130" cy="160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29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85" y="1417638"/>
            <a:ext cx="8863051" cy="5440362"/>
          </a:xfrm>
        </p:spPr>
        <p:txBody>
          <a:bodyPr>
            <a:noAutofit/>
          </a:bodyPr>
          <a:lstStyle/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19.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(1) Общественият съвет се свиква на заседание най-малко 4 пъти годишно, като задължително провежда заседание в началото на учебната година.Една трета от членовете на обществения съвет може да прави искане до председателя за свикване на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заседание;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При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необходимост директорът може да отправи искане до председателя на обществения съвет за свикването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му;</a:t>
            </a:r>
            <a:endParaRPr lang="bg-BG" sz="20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20. (1) Заседанията на обществения съвет се свикват с изпращане на покана от председателя до всеки член, както и до други лица, имащи право да присъстват. Поканата съдържа дневния ред, датата, часа и мястото за провеждане на заседание. 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Към поканата се изпращат и всички необходими материали по дневния </a:t>
            </a: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ред;</a:t>
            </a:r>
            <a:endParaRPr lang="bg-BG" sz="20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</a:t>
            </a:r>
            <a:r>
              <a:rPr lang="bg-BG" sz="2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2) Поканата се поставя на мястото за обявление в сградата на детската градина или училището и/или на интернет страницата на съответната институция най-малко 10 дни преди деня на заседанието.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86000"/>
              </a:lnSpc>
              <a:spcBef>
                <a:spcPct val="20000"/>
              </a:spcBef>
              <a:spcAft>
                <a:spcPts val="800"/>
              </a:spcAft>
            </a:pP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и дейност </a:t>
            </a:r>
            <a:br>
              <a:rPr lang="ru-RU" sz="3100" b="1" dirty="0" smtClean="0"/>
            </a:br>
            <a:r>
              <a:rPr lang="ru-RU" sz="3100" b="1" dirty="0" smtClean="0"/>
              <a:t>     на Обществения съвет </a:t>
            </a:r>
            <a:r>
              <a:rPr lang="bg-BG" sz="3100" b="1" dirty="0" smtClean="0"/>
              <a:t>в детската градина </a:t>
            </a:r>
            <a:r>
              <a:rPr lang="bg-BG" sz="3200" dirty="0" smtClean="0"/>
              <a:t/>
            </a:r>
            <a:br>
              <a:rPr lang="bg-BG" sz="3200" dirty="0" smtClean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116632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8520" y="1417638"/>
            <a:ext cx="9252520" cy="5440362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Към поканата се посочва и мястото, на което заинтересованите лица могат да се запознаят с материалите по дневния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ред.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21.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(1) Членовете на обществения съвет или резервните членове потвърждават пред председателя участието си в срок от 3 дни преди деня на предстоящото заседание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2) Всеки член на обществения съвет може да внесе писмено становище по всяка точка от дневния ред, което се регистрира в дневника за входяща кореспонденция на детската градина или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училището.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22.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(1) Заседанието се счита за редовно, ако на него присъстват повече от половината от членовете на обществения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съвет.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Всеки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член на обществения съвет може да прави предложение за включване на точки в дневния ред непосредствено преди неговото гласуване.Решенията на обществения съвет се вземат с обикновено мнозинство от присъстващите на заседанието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членове.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23.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(1) С право на съвещателен глас в заседанията на обществения съвет към училищата участват поне трима представители на ученическото самоуправление и представител на настоятелството. </a:t>
            </a:r>
            <a:endParaRPr lang="bg-BG" sz="2000" dirty="0">
              <a:solidFill>
                <a:prstClr val="black"/>
              </a:solidFill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endParaRPr lang="bg-BG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lnSpc>
                <a:spcPct val="86000"/>
              </a:lnSpc>
              <a:spcBef>
                <a:spcPct val="20000"/>
              </a:spcBef>
              <a:spcAft>
                <a:spcPts val="800"/>
              </a:spcAft>
            </a:pP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и дейност </a:t>
            </a:r>
            <a:br>
              <a:rPr lang="ru-RU" sz="3100" b="1" dirty="0" smtClean="0"/>
            </a:br>
            <a:r>
              <a:rPr lang="ru-RU" sz="3100" b="1" dirty="0" smtClean="0"/>
              <a:t>     на Обществения съвет </a:t>
            </a:r>
            <a:r>
              <a:rPr lang="bg-BG" sz="3100" b="1" dirty="0" smtClean="0"/>
              <a:t>в детската градина </a:t>
            </a:r>
            <a:r>
              <a:rPr lang="bg-BG" sz="3200" dirty="0" smtClean="0"/>
              <a:t/>
            </a:r>
            <a:br>
              <a:rPr lang="bg-BG" sz="3200" dirty="0" smtClean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116632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6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21986"/>
            <a:ext cx="9036496" cy="5436014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Директорът на училището съответно председателят на настоятелството писмено уведомява председателя на обществения съвет за определените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представители.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право на съвещателен глас в заседанията на обществения съвет към детските градини участва представител на настоятелството. Председателят на настоятелството писмено уведомява председателя на обществения съвет за определения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представител.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заседанията на обществения съвет могат да бъдат канени и служители на детската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градина,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 регионалното управление на образованието, експерти, както и представители на работодателите, на синдикатите, на юридическите лица с нестопанска цел и други заинтересовани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лица.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24. Директорът на детската градина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има 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право да присъства на заседанията на обществения съвет и да изразява становище по разглежданите 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въпроси.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80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25. (1) За всяко заседание на обществения съвет се съставя протокол и присъствен списък. Списъкът се подписва от присъстващите лица. Протоколът се номерира съобразно поредността на провеждането и се подписва от председателя и от лицето, което го е съставило</a:t>
            </a:r>
            <a:r>
              <a:rPr lang="bg-BG" sz="80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</a:t>
            </a:r>
            <a:endParaRPr lang="bg-BG" sz="80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86000"/>
              </a:lnSpc>
              <a:spcBef>
                <a:spcPct val="20000"/>
              </a:spcBef>
              <a:spcAft>
                <a:spcPts val="800"/>
              </a:spcAft>
            </a:pP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и дейност </a:t>
            </a:r>
            <a:br>
              <a:rPr lang="ru-RU" sz="3100" b="1" dirty="0" smtClean="0"/>
            </a:br>
            <a:r>
              <a:rPr lang="ru-RU" sz="3100" b="1" dirty="0" smtClean="0"/>
              <a:t>     на Обществения съвет </a:t>
            </a:r>
            <a:r>
              <a:rPr lang="bg-BG" sz="3100" b="1" dirty="0" smtClean="0"/>
              <a:t>в детската градина </a:t>
            </a:r>
            <a:r>
              <a:rPr lang="bg-BG" sz="3200" dirty="0" smtClean="0"/>
              <a:t/>
            </a:r>
            <a:br>
              <a:rPr lang="bg-BG" sz="3200" dirty="0" smtClean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081" y="0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38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760640"/>
          </a:xfrm>
        </p:spPr>
        <p:txBody>
          <a:bodyPr>
            <a:normAutofit fontScale="55000" lnSpcReduction="20000"/>
          </a:bodyPr>
          <a:lstStyle/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34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(2) В срок до 3 дни от провеждане на заседанието протоколът се регистрира в дневника за входяща кореспонденция на детската градина или училището и се поставя на мястото за обявление и/или на интернет страницата на съответната </a:t>
            </a: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институция.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34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26. (1) Кореспонденцията и документите за дейността на обществения съвет се съхраняват в детската градина </a:t>
            </a: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на </a:t>
            </a:r>
            <a:r>
              <a:rPr lang="bg-BG" sz="34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място, определено от директора.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34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Административното и техническото подпомагане на обществения съвет се извършва от длъжностно лице от детската градина или училището, определено от </a:t>
            </a: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директора.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Общественият </a:t>
            </a:r>
            <a:r>
              <a:rPr lang="bg-BG" sz="34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съвет осъществява своята дейност без допълнителен персонал и </a:t>
            </a: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издръжка.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Чл</a:t>
            </a:r>
            <a:r>
              <a:rPr lang="bg-BG" sz="34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 27. (1) За изпълнението на правомощията на обществения съвет директорът е длъжен да осигурява изчерпателна, актуална, разбираема и вярна информация, както и всички сведения и документи, необходими за дейността му</a:t>
            </a: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.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3400" dirty="0" smtClean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(</a:t>
            </a:r>
            <a:r>
              <a:rPr lang="bg-BG" sz="3400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2) Директорът представя на обществения съвет тримесечни отчети за изпълнението на бюджета на училището или детската градина в срок до края на месеца, следващ съответното тримесечие.</a:t>
            </a:r>
          </a:p>
          <a:p>
            <a:endParaRPr lang="bg-BG" dirty="0"/>
          </a:p>
          <a:p>
            <a:endParaRPr lang="bg-B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86000"/>
              </a:lnSpc>
              <a:spcBef>
                <a:spcPct val="20000"/>
              </a:spcBef>
              <a:spcAft>
                <a:spcPts val="800"/>
              </a:spcAft>
            </a:pP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100" b="1" dirty="0" smtClean="0"/>
              <a:t>     </a:t>
            </a:r>
            <a:r>
              <a:rPr lang="ru-RU" sz="3100" b="1" dirty="0" smtClean="0"/>
              <a:t>Същност и дейност </a:t>
            </a:r>
            <a:br>
              <a:rPr lang="ru-RU" sz="3100" b="1" dirty="0" smtClean="0"/>
            </a:br>
            <a:r>
              <a:rPr lang="ru-RU" sz="3100" b="1" dirty="0" smtClean="0"/>
              <a:t>     на Обществения съвет </a:t>
            </a:r>
            <a:r>
              <a:rPr lang="bg-BG" sz="3100" b="1" dirty="0" smtClean="0"/>
              <a:t>в детската градина </a:t>
            </a:r>
            <a:r>
              <a:rPr lang="bg-BG" sz="3200" dirty="0" smtClean="0"/>
              <a:t/>
            </a:r>
            <a:br>
              <a:rPr lang="bg-BG" sz="3200" dirty="0" smtClean="0"/>
            </a:br>
            <a:endParaRPr lang="bg-BG" sz="2200" dirty="0">
              <a:latin typeface="Cambria" panose="02040503050406030204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352" y="0"/>
            <a:ext cx="1403648" cy="14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7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644"/>
            <a:ext cx="8649798" cy="58407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 smtClean="0"/>
              <a:t>    </a:t>
            </a:r>
            <a:br>
              <a:rPr lang="bg-BG" sz="3600" b="1" dirty="0" smtClean="0"/>
            </a:br>
            <a:r>
              <a:rPr lang="bg-BG" sz="3600" b="1" dirty="0"/>
              <a:t> </a:t>
            </a:r>
            <a:r>
              <a:rPr lang="bg-BG" sz="3600" b="1" dirty="0" smtClean="0"/>
              <a:t>             </a:t>
            </a:r>
            <a:r>
              <a:rPr lang="ru-RU" sz="3200" b="1" dirty="0" smtClean="0"/>
              <a:t>Участници </a:t>
            </a:r>
            <a:r>
              <a:rPr lang="ru-RU" sz="3200" b="1" dirty="0"/>
              <a:t>в обществения съвет</a:t>
            </a:r>
            <a:br>
              <a:rPr lang="ru-RU" sz="3200" b="1" dirty="0"/>
            </a:br>
            <a:endParaRPr lang="bg-BG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/>
              <a:t>Участници с право на глас </a:t>
            </a:r>
          </a:p>
          <a:p>
            <a:pPr marL="0" lvl="0" indent="0">
              <a:buNone/>
            </a:pPr>
            <a:r>
              <a:rPr lang="ru-RU" sz="2000" dirty="0" smtClean="0"/>
              <a:t>- Представител </a:t>
            </a:r>
            <a:r>
              <a:rPr lang="ru-RU" sz="2000" dirty="0"/>
              <a:t>на финансиращ орган </a:t>
            </a:r>
            <a:r>
              <a:rPr lang="ru-RU" sz="2000" dirty="0" smtClean="0"/>
              <a:t>(ЗПУО чл.266</a:t>
            </a:r>
            <a:r>
              <a:rPr lang="ru-RU" sz="2000" dirty="0"/>
              <a:t>, 1</a:t>
            </a:r>
            <a:r>
              <a:rPr lang="ru-RU" sz="2000" dirty="0" smtClean="0"/>
              <a:t>)</a:t>
            </a:r>
            <a:endParaRPr lang="bg-BG" sz="2000" dirty="0"/>
          </a:p>
          <a:p>
            <a:pPr marL="0" lvl="0" indent="0">
              <a:buNone/>
            </a:pPr>
            <a:r>
              <a:rPr lang="bg-BG" sz="2000" dirty="0" smtClean="0"/>
              <a:t>- </a:t>
            </a:r>
            <a:r>
              <a:rPr lang="ru-RU" sz="2000" dirty="0" smtClean="0"/>
              <a:t>Представители </a:t>
            </a:r>
            <a:r>
              <a:rPr lang="ru-RU" sz="2000" dirty="0"/>
              <a:t>на </a:t>
            </a:r>
            <a:r>
              <a:rPr lang="ru-RU" sz="2000" dirty="0" smtClean="0"/>
              <a:t>родителите (най-малко </a:t>
            </a:r>
            <a:r>
              <a:rPr lang="ru-RU" sz="2000" dirty="0"/>
              <a:t>3 лица, излъчени на събрание на </a:t>
            </a:r>
            <a:r>
              <a:rPr lang="ru-RU" sz="2000" dirty="0" smtClean="0"/>
              <a:t>родителите)</a:t>
            </a:r>
            <a:endParaRPr lang="bg-BG" sz="2000" dirty="0"/>
          </a:p>
          <a:p>
            <a:pPr marL="0" lvl="0" indent="0">
              <a:buNone/>
            </a:pPr>
            <a:r>
              <a:rPr lang="bg-BG" sz="2000" dirty="0" smtClean="0"/>
              <a:t>- </a:t>
            </a:r>
            <a:r>
              <a:rPr lang="ru-RU" sz="2000" dirty="0" smtClean="0"/>
              <a:t>Представител </a:t>
            </a:r>
            <a:r>
              <a:rPr lang="ru-RU" sz="2000" dirty="0"/>
              <a:t>на работодателите (само за </a:t>
            </a:r>
            <a:r>
              <a:rPr lang="ru-RU" sz="2000" dirty="0" smtClean="0"/>
              <a:t>професионални училища), </a:t>
            </a:r>
            <a:r>
              <a:rPr lang="ru-RU" sz="2000" dirty="0"/>
              <a:t>посочен от областния </a:t>
            </a:r>
            <a:r>
              <a:rPr lang="ru-RU" sz="2000" dirty="0" smtClean="0"/>
              <a:t>управител</a:t>
            </a:r>
          </a:p>
          <a:p>
            <a:r>
              <a:rPr lang="bg-BG" sz="2000" b="1" dirty="0" smtClean="0"/>
              <a:t>Участници със съвещателен глас</a:t>
            </a:r>
          </a:p>
          <a:p>
            <a:pPr marL="0" indent="0">
              <a:buNone/>
            </a:pPr>
            <a:r>
              <a:rPr lang="bg-BG" sz="2000" dirty="0" smtClean="0"/>
              <a:t>- </a:t>
            </a:r>
            <a:r>
              <a:rPr lang="ru-RU" sz="2000" dirty="0"/>
              <a:t>Представители на ученическото самоуправление (поне 3-ма представители);</a:t>
            </a:r>
            <a:endParaRPr lang="bg-BG" sz="2000" dirty="0"/>
          </a:p>
          <a:p>
            <a:pPr marL="0" indent="0">
              <a:buNone/>
            </a:pPr>
            <a:r>
              <a:rPr lang="ru-RU" sz="2000" dirty="0"/>
              <a:t>- Представители на училищното настоятелство.</a:t>
            </a:r>
            <a:endParaRPr lang="bg-BG" sz="2000" dirty="0"/>
          </a:p>
          <a:p>
            <a:pPr marL="0" lvl="0" indent="0">
              <a:buNone/>
            </a:pPr>
            <a:endParaRPr lang="bg-BG" sz="2000" dirty="0" smtClean="0"/>
          </a:p>
          <a:p>
            <a:pPr lvl="0"/>
            <a:r>
              <a:rPr lang="bg-BG" sz="2000" b="1" dirty="0"/>
              <a:t>Не могат да </a:t>
            </a:r>
            <a:r>
              <a:rPr lang="bg-BG" sz="2000" b="1" dirty="0" smtClean="0"/>
              <a:t>участват: </a:t>
            </a:r>
            <a:r>
              <a:rPr lang="bg-BG" sz="2000" dirty="0"/>
              <a:t>осъждани лица, </a:t>
            </a:r>
            <a:r>
              <a:rPr lang="ru-RU" sz="2000" dirty="0"/>
              <a:t>членове на настоятелството</a:t>
            </a:r>
            <a:r>
              <a:rPr lang="bg-BG" sz="2000" dirty="0"/>
              <a:t>, лица </a:t>
            </a:r>
            <a:r>
              <a:rPr lang="ru-RU" sz="2000" dirty="0"/>
              <a:t>в трудово/  облигационно правоотношение с </a:t>
            </a:r>
            <a:r>
              <a:rPr lang="ru-RU" sz="2000" dirty="0" smtClean="0"/>
              <a:t>училището (с</a:t>
            </a:r>
            <a:r>
              <a:rPr lang="bg-BG" sz="2000" dirty="0" smtClean="0"/>
              <a:t>ъгласно Правилника)</a:t>
            </a:r>
            <a:endParaRPr lang="ru-RU" sz="2000" dirty="0" smtClean="0"/>
          </a:p>
          <a:p>
            <a:pPr marL="0" lvl="0" indent="0">
              <a:buNone/>
            </a:pPr>
            <a:endParaRPr lang="ru-RU" sz="2000" dirty="0"/>
          </a:p>
          <a:p>
            <a:r>
              <a:rPr lang="ru-RU" sz="2000" b="1" dirty="0" smtClean="0"/>
              <a:t>Численост </a:t>
            </a:r>
            <a:r>
              <a:rPr lang="ru-RU" sz="2000" b="1" dirty="0"/>
              <a:t>на обществения съвет</a:t>
            </a:r>
            <a:endParaRPr lang="bg-BG" sz="2000" dirty="0"/>
          </a:p>
          <a:p>
            <a:pPr marL="0" lvl="0" indent="0">
              <a:buNone/>
            </a:pPr>
            <a:r>
              <a:rPr lang="ru-RU" sz="2000" dirty="0" smtClean="0"/>
              <a:t>- Нечетен </a:t>
            </a:r>
            <a:r>
              <a:rPr lang="ru-RU" sz="2000" dirty="0"/>
              <a:t>брой членове (чл.266, 1 от ЗПУО);</a:t>
            </a:r>
            <a:endParaRPr lang="bg-BG" sz="2000" dirty="0"/>
          </a:p>
          <a:p>
            <a:pPr marL="176213" lvl="0" indent="-176213">
              <a:buFontTx/>
              <a:buChar char="-"/>
            </a:pPr>
            <a:r>
              <a:rPr lang="ru-RU" sz="2000" dirty="0" smtClean="0"/>
              <a:t>Численост: за училища </a:t>
            </a:r>
            <a:r>
              <a:rPr lang="ru-RU" sz="2000" dirty="0"/>
              <a:t>с до 500 ученици – </a:t>
            </a:r>
            <a:r>
              <a:rPr lang="ru-RU" sz="2000" dirty="0" smtClean="0"/>
              <a:t>5/ 7 </a:t>
            </a:r>
            <a:r>
              <a:rPr lang="ru-RU" sz="2000" dirty="0"/>
              <a:t>лица и 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smtClean="0"/>
              <a:t>за </a:t>
            </a:r>
            <a:r>
              <a:rPr lang="ru-RU" sz="2000" dirty="0"/>
              <a:t>училища с над 500 ученици </a:t>
            </a:r>
            <a:r>
              <a:rPr lang="ru-RU" sz="2000" dirty="0" smtClean="0"/>
              <a:t>– 7/ 9 </a:t>
            </a:r>
            <a:r>
              <a:rPr lang="ru-RU" sz="2000" dirty="0"/>
              <a:t>лица (чл. 6. от Правилника)</a:t>
            </a:r>
            <a:endParaRPr lang="bg-BG" sz="2000" dirty="0"/>
          </a:p>
          <a:p>
            <a:pPr marL="0" indent="0">
              <a:buNone/>
            </a:pPr>
            <a:endParaRPr lang="bg-BG" sz="2000" dirty="0"/>
          </a:p>
          <a:p>
            <a:pPr marL="0" lvl="0" indent="0">
              <a:buNone/>
            </a:pPr>
            <a:endParaRPr lang="bg-BG" sz="2000" dirty="0"/>
          </a:p>
          <a:p>
            <a:pPr marL="0" indent="0">
              <a:buNone/>
            </a:pPr>
            <a:endParaRPr lang="bg-BG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116632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644"/>
            <a:ext cx="8649798" cy="584076"/>
          </a:xfrm>
        </p:spPr>
        <p:txBody>
          <a:bodyPr>
            <a:normAutofit fontScale="90000"/>
          </a:bodyPr>
          <a:lstStyle/>
          <a:p>
            <a:pPr marL="0" indent="0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 smtClean="0"/>
              <a:t>               </a:t>
            </a:r>
            <a:r>
              <a:rPr lang="ru-RU" sz="2800" b="1" dirty="0" smtClean="0"/>
              <a:t>Регламенти </a:t>
            </a:r>
            <a:r>
              <a:rPr lang="ru-RU" sz="2800" b="1" dirty="0"/>
              <a:t>и мандатност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     </a:t>
            </a:r>
            <a:r>
              <a:rPr lang="ru-RU" sz="3100" dirty="0" smtClean="0"/>
              <a:t>          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 fontScale="92500"/>
          </a:bodyPr>
          <a:lstStyle/>
          <a:p>
            <a:pPr lvl="0"/>
            <a:r>
              <a:rPr lang="ru-RU" sz="2400" dirty="0" smtClean="0"/>
              <a:t>В </a:t>
            </a:r>
            <a:r>
              <a:rPr lang="ru-RU" sz="2400" dirty="0"/>
              <a:t>срок не по-малко от 20 дни преди датата на провеждане на събранието на родителите, директорът отправя писмено искане до финансиращия орган и до областния </a:t>
            </a:r>
            <a:r>
              <a:rPr lang="ru-RU" sz="2400" dirty="0" smtClean="0"/>
              <a:t>управител </a:t>
            </a:r>
            <a:r>
              <a:rPr lang="ru-RU" sz="2400" dirty="0"/>
              <a:t>за определяне на представител и на резервен член</a:t>
            </a:r>
            <a:r>
              <a:rPr lang="ru-RU" sz="2400" dirty="0" smtClean="0"/>
              <a:t>.</a:t>
            </a:r>
          </a:p>
          <a:p>
            <a:pPr marL="0" lvl="0" indent="0">
              <a:buNone/>
            </a:pPr>
            <a:endParaRPr lang="bg-BG" sz="2400" dirty="0"/>
          </a:p>
          <a:p>
            <a:pPr lvl="0"/>
            <a:r>
              <a:rPr lang="ru-RU" sz="2400" dirty="0"/>
              <a:t>На събранието се определя броят на представителите на родителите и се избират основните и резервните членове на обществения </a:t>
            </a:r>
            <a:r>
              <a:rPr lang="ru-RU" sz="2400" dirty="0" smtClean="0"/>
              <a:t>съвет</a:t>
            </a:r>
          </a:p>
          <a:p>
            <a:pPr marL="0" lvl="0" indent="0">
              <a:buNone/>
            </a:pPr>
            <a:endParaRPr lang="bg-BG" sz="2400" dirty="0"/>
          </a:p>
          <a:p>
            <a:pPr lvl="0"/>
            <a:r>
              <a:rPr lang="ru-RU" sz="2400" dirty="0"/>
              <a:t>Членовете на обществения съвет се избират за срок не по-дълъг от 3 </a:t>
            </a:r>
            <a:r>
              <a:rPr lang="ru-RU" sz="2400" dirty="0" smtClean="0"/>
              <a:t>г.</a:t>
            </a:r>
          </a:p>
          <a:p>
            <a:pPr marL="0" lvl="0" indent="0">
              <a:buNone/>
            </a:pPr>
            <a:endParaRPr lang="bg-BG" sz="2400" dirty="0"/>
          </a:p>
          <a:p>
            <a:pPr lvl="0"/>
            <a:r>
              <a:rPr lang="ru-RU" sz="2400" dirty="0"/>
              <a:t>Членовете на обществения съвет избират Председател на първото </a:t>
            </a:r>
            <a:r>
              <a:rPr lang="ru-RU" sz="2400" dirty="0" smtClean="0"/>
              <a:t>заседание, </a:t>
            </a:r>
            <a:r>
              <a:rPr lang="ru-RU" sz="2400" dirty="0"/>
              <a:t>с обикновено </a:t>
            </a:r>
            <a:r>
              <a:rPr lang="ru-RU" sz="2400" dirty="0" smtClean="0"/>
              <a:t>мнозинство </a:t>
            </a:r>
            <a:r>
              <a:rPr lang="ru-RU" sz="2400" dirty="0"/>
              <a:t>с явно съгласие (чл. 18 (1) от Правилника</a:t>
            </a:r>
            <a:r>
              <a:rPr lang="ru-RU" sz="2000" dirty="0"/>
              <a:t>).</a:t>
            </a:r>
            <a:endParaRPr lang="bg-BG" sz="2000" dirty="0"/>
          </a:p>
          <a:p>
            <a:pPr marL="0" indent="0">
              <a:buNone/>
            </a:pPr>
            <a:endParaRPr lang="bg-BG" sz="2000" dirty="0"/>
          </a:p>
          <a:p>
            <a:pPr marL="0" lvl="0" indent="0">
              <a:buNone/>
            </a:pPr>
            <a:endParaRPr lang="bg-BG" sz="2000" dirty="0"/>
          </a:p>
          <a:p>
            <a:pPr marL="0" indent="0">
              <a:buNone/>
            </a:pPr>
            <a:endParaRPr lang="bg-BG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964" y="0"/>
            <a:ext cx="1518036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1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644"/>
            <a:ext cx="8649798" cy="584076"/>
          </a:xfrm>
        </p:spPr>
        <p:txBody>
          <a:bodyPr>
            <a:normAutofit fontScale="90000"/>
          </a:bodyPr>
          <a:lstStyle/>
          <a:p>
            <a:pPr marL="0" indent="0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 smtClean="0"/>
              <a:t>               </a:t>
            </a:r>
            <a:r>
              <a:rPr lang="ru-RU" sz="2800" b="1" dirty="0" smtClean="0"/>
              <a:t>Дейност на обществения съвет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     </a:t>
            </a:r>
            <a:r>
              <a:rPr lang="ru-RU" sz="3100" dirty="0" smtClean="0"/>
              <a:t>          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r>
              <a:rPr lang="ru-RU" sz="2400" dirty="0"/>
              <a:t>Общественият съвет заседава </a:t>
            </a:r>
            <a:r>
              <a:rPr lang="ru-RU" sz="2400" dirty="0" smtClean="0"/>
              <a:t>4 пъти год., </a:t>
            </a:r>
            <a:r>
              <a:rPr lang="ru-RU" sz="2400" dirty="0"/>
              <a:t>като </a:t>
            </a:r>
            <a:r>
              <a:rPr lang="en-US" sz="2400" dirty="0" smtClean="0"/>
              <a:t>I</a:t>
            </a:r>
            <a:r>
              <a:rPr lang="bg-BG" sz="2400" dirty="0" smtClean="0"/>
              <a:t>-то</a:t>
            </a:r>
            <a:r>
              <a:rPr lang="ru-RU" sz="2400" dirty="0" smtClean="0"/>
              <a:t> </a:t>
            </a:r>
            <a:r>
              <a:rPr lang="ru-RU" sz="2400" dirty="0"/>
              <a:t>заседание </a:t>
            </a:r>
            <a:r>
              <a:rPr lang="ru-RU" sz="2400" dirty="0" smtClean="0"/>
              <a:t>е до 2 мес. </a:t>
            </a:r>
            <a:r>
              <a:rPr lang="ru-RU" sz="2400" dirty="0"/>
              <a:t>след началото на учебната година</a:t>
            </a:r>
            <a:r>
              <a:rPr lang="ru-RU" sz="2400" b="1" dirty="0"/>
              <a:t> </a:t>
            </a:r>
            <a:r>
              <a:rPr lang="ru-RU" sz="2400" dirty="0"/>
              <a:t>(чл. 19 (1</a:t>
            </a:r>
            <a:r>
              <a:rPr lang="ru-RU" sz="2400" dirty="0" smtClean="0"/>
              <a:t>), Правилник).</a:t>
            </a:r>
            <a:endParaRPr lang="bg-BG" sz="2400" dirty="0"/>
          </a:p>
          <a:p>
            <a:r>
              <a:rPr lang="ru-RU" sz="2400" dirty="0" smtClean="0"/>
              <a:t>Дейността </a:t>
            </a:r>
            <a:r>
              <a:rPr lang="ru-RU" sz="2400" dirty="0"/>
              <a:t>на обществения съвет се осъществява с ясни </a:t>
            </a:r>
            <a:r>
              <a:rPr lang="ru-RU" sz="2400" dirty="0" smtClean="0"/>
              <a:t>правила:</a:t>
            </a:r>
            <a:endParaRPr lang="bg-BG" sz="2400" dirty="0"/>
          </a:p>
          <a:p>
            <a:pPr marL="0" indent="0">
              <a:buNone/>
            </a:pPr>
            <a:r>
              <a:rPr lang="ru-RU" sz="2000" dirty="0"/>
              <a:t>- Председателят свиква, насрочва, определя дневния ред, води заседанията </a:t>
            </a:r>
            <a:r>
              <a:rPr lang="ru-RU" sz="2000" dirty="0" smtClean="0"/>
              <a:t>и </a:t>
            </a:r>
            <a:r>
              <a:rPr lang="ru-RU" sz="2000" dirty="0"/>
              <a:t>удостоверява с подпис протоколите от </a:t>
            </a:r>
            <a:r>
              <a:rPr lang="ru-RU" sz="2000" dirty="0" smtClean="0"/>
              <a:t>заседанията</a:t>
            </a:r>
            <a:endParaRPr lang="bg-BG" sz="2000" dirty="0"/>
          </a:p>
          <a:p>
            <a:pPr marL="0" indent="0">
              <a:buNone/>
            </a:pPr>
            <a:r>
              <a:rPr lang="ru-RU" sz="2000" dirty="0"/>
              <a:t>- Свикване на заседание могат да изискат </a:t>
            </a:r>
            <a:r>
              <a:rPr lang="ru-RU" sz="2000" dirty="0" smtClean="0"/>
              <a:t>1/3 </a:t>
            </a:r>
            <a:r>
              <a:rPr lang="ru-RU" sz="2000" dirty="0"/>
              <a:t>от членовете </a:t>
            </a:r>
            <a:endParaRPr lang="bg-BG" sz="2000" dirty="0"/>
          </a:p>
          <a:p>
            <a:pPr marL="0" indent="0">
              <a:buNone/>
            </a:pPr>
            <a:r>
              <a:rPr lang="ru-RU" sz="2000" b="1" dirty="0"/>
              <a:t>-</a:t>
            </a:r>
            <a:r>
              <a:rPr lang="ru-RU" sz="2000" dirty="0"/>
              <a:t> Заседанието е редовно, ако присъстват над 1/2 </a:t>
            </a:r>
            <a:r>
              <a:rPr lang="ru-RU" sz="2000" dirty="0" smtClean="0"/>
              <a:t>от членовете</a:t>
            </a:r>
            <a:endParaRPr lang="bg-BG" sz="2000" dirty="0"/>
          </a:p>
          <a:p>
            <a:pPr marL="0" indent="0">
              <a:buNone/>
            </a:pPr>
            <a:r>
              <a:rPr lang="ru-RU" sz="2000" dirty="0" smtClean="0"/>
              <a:t>- </a:t>
            </a:r>
            <a:r>
              <a:rPr lang="ru-RU" sz="2000" dirty="0"/>
              <a:t>Всеки член </a:t>
            </a:r>
            <a:r>
              <a:rPr lang="ru-RU" sz="2000" dirty="0" smtClean="0"/>
              <a:t>може </a:t>
            </a:r>
            <a:r>
              <a:rPr lang="ru-RU" sz="2000" dirty="0"/>
              <a:t>да внесе писмено становище по </a:t>
            </a:r>
            <a:r>
              <a:rPr lang="ru-RU" sz="2000" dirty="0" smtClean="0"/>
              <a:t>точка </a:t>
            </a:r>
            <a:r>
              <a:rPr lang="ru-RU" sz="2000" dirty="0"/>
              <a:t>от дневния ред, което се регистрира в дневника за входяща </a:t>
            </a:r>
            <a:r>
              <a:rPr lang="ru-RU" sz="2000" dirty="0" smtClean="0"/>
              <a:t>кореспонденция</a:t>
            </a:r>
            <a:endParaRPr lang="bg-BG" sz="2000" dirty="0"/>
          </a:p>
          <a:p>
            <a:pPr marL="0" indent="0">
              <a:buNone/>
            </a:pPr>
            <a:r>
              <a:rPr lang="ru-RU" sz="2000" dirty="0" smtClean="0"/>
              <a:t>- </a:t>
            </a:r>
            <a:r>
              <a:rPr lang="ru-RU" sz="2000" dirty="0"/>
              <a:t>Всеки член </a:t>
            </a:r>
            <a:r>
              <a:rPr lang="ru-RU" sz="2000" dirty="0" smtClean="0"/>
              <a:t>може </a:t>
            </a:r>
            <a:r>
              <a:rPr lang="ru-RU" sz="2000" dirty="0"/>
              <a:t>да </a:t>
            </a:r>
            <a:r>
              <a:rPr lang="ru-RU" sz="2000" dirty="0" smtClean="0"/>
              <a:t>предлага нови точки </a:t>
            </a:r>
            <a:r>
              <a:rPr lang="ru-RU" sz="2000" dirty="0"/>
              <a:t>в дневния </a:t>
            </a:r>
            <a:r>
              <a:rPr lang="ru-RU" sz="2000" dirty="0" smtClean="0"/>
              <a:t>ред (преди гласуването)</a:t>
            </a:r>
            <a:endParaRPr lang="bg-BG" sz="2000" dirty="0"/>
          </a:p>
          <a:p>
            <a:pPr marL="0" indent="0">
              <a:buNone/>
            </a:pPr>
            <a:r>
              <a:rPr lang="ru-RU" sz="2000" b="1" dirty="0"/>
              <a:t>-</a:t>
            </a:r>
            <a:r>
              <a:rPr lang="ru-RU" sz="2000" dirty="0"/>
              <a:t> </a:t>
            </a:r>
            <a:r>
              <a:rPr lang="ru-RU" sz="2000" dirty="0" smtClean="0"/>
              <a:t>Документите се съхраняват </a:t>
            </a:r>
            <a:r>
              <a:rPr lang="ru-RU" sz="2000" dirty="0"/>
              <a:t>в училището на място, определено от директора.</a:t>
            </a:r>
            <a:endParaRPr lang="bg-BG" sz="2000" dirty="0"/>
          </a:p>
          <a:p>
            <a:pPr marL="0" indent="0">
              <a:buNone/>
            </a:pPr>
            <a:r>
              <a:rPr lang="ru-RU" sz="2000" dirty="0"/>
              <a:t>- </a:t>
            </a:r>
            <a:r>
              <a:rPr lang="ru-RU" sz="2000" dirty="0" smtClean="0"/>
              <a:t>Длъжностно </a:t>
            </a:r>
            <a:r>
              <a:rPr lang="ru-RU" sz="2000" dirty="0"/>
              <a:t>лице от училището, определено от </a:t>
            </a:r>
            <a:r>
              <a:rPr lang="ru-RU" sz="2000" dirty="0" smtClean="0"/>
              <a:t>директора, подпомага административно </a:t>
            </a:r>
            <a:r>
              <a:rPr lang="ru-RU" sz="2000" dirty="0"/>
              <a:t>и </a:t>
            </a:r>
            <a:r>
              <a:rPr lang="ru-RU" sz="2000" dirty="0" smtClean="0"/>
              <a:t>технически дейността на обществения съвет</a:t>
            </a:r>
            <a:endParaRPr lang="bg-BG" sz="2000" dirty="0"/>
          </a:p>
          <a:p>
            <a:pPr marL="0" indent="0">
              <a:buNone/>
            </a:pPr>
            <a:r>
              <a:rPr lang="ru-RU" sz="2000" dirty="0"/>
              <a:t>- Общественият съвет </a:t>
            </a:r>
            <a:r>
              <a:rPr lang="ru-RU" sz="2000" dirty="0" smtClean="0"/>
              <a:t>работи без </a:t>
            </a:r>
            <a:r>
              <a:rPr lang="ru-RU" sz="2000" dirty="0"/>
              <a:t>допълнителен персонал и издръжка.</a:t>
            </a:r>
            <a:endParaRPr lang="bg-BG" sz="2000" dirty="0"/>
          </a:p>
          <a:p>
            <a:pPr marL="0" indent="0">
              <a:buNone/>
            </a:pPr>
            <a:r>
              <a:rPr lang="ru-RU" sz="2000" dirty="0" smtClean="0"/>
              <a:t>- Общественият </a:t>
            </a:r>
            <a:r>
              <a:rPr lang="ru-RU" sz="2000" dirty="0"/>
              <a:t>съвет изготвя отчет за </a:t>
            </a:r>
            <a:r>
              <a:rPr lang="ru-RU" sz="2000" dirty="0" smtClean="0"/>
              <a:t>дейността </a:t>
            </a:r>
            <a:r>
              <a:rPr lang="ru-RU" sz="2000" dirty="0"/>
              <a:t>за предходната учебна година и го представя на </a:t>
            </a:r>
            <a:r>
              <a:rPr lang="ru-RU" sz="2000" dirty="0" smtClean="0"/>
              <a:t>информационно </a:t>
            </a:r>
            <a:r>
              <a:rPr lang="ru-RU" sz="2000" dirty="0"/>
              <a:t>табло и сайта на училището </a:t>
            </a:r>
            <a:r>
              <a:rPr lang="ru-RU" sz="2000" dirty="0" smtClean="0"/>
              <a:t>(чл.17(1)Правилник)</a:t>
            </a:r>
            <a:r>
              <a:rPr lang="ru-RU" sz="2000" dirty="0"/>
              <a:t>	</a:t>
            </a:r>
            <a:endParaRPr lang="bg-BG" sz="2000" dirty="0"/>
          </a:p>
          <a:p>
            <a:pPr marL="0" indent="0">
              <a:buNone/>
            </a:pPr>
            <a:endParaRPr lang="bg-BG" sz="2000" dirty="0"/>
          </a:p>
          <a:p>
            <a:pPr marL="0" lvl="0" indent="0">
              <a:buNone/>
            </a:pPr>
            <a:endParaRPr lang="bg-BG" sz="2000" dirty="0"/>
          </a:p>
          <a:p>
            <a:pPr marL="0" indent="0">
              <a:buNone/>
            </a:pPr>
            <a:endParaRPr lang="bg-BG" sz="2000" dirty="0"/>
          </a:p>
        </p:txBody>
      </p:sp>
      <p:pic>
        <p:nvPicPr>
          <p:cNvPr id="5" name="Picture 2" descr="D:\Steli\Programa Evropa_2016\Publlicity\molivi 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0"/>
            <a:ext cx="1115616" cy="1124744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964" y="-393292"/>
            <a:ext cx="1518036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>      </a:t>
            </a:r>
            <a:r>
              <a:rPr lang="bg-BG" sz="3100" b="1" dirty="0" smtClean="0"/>
              <a:t>Стратегически документи</a:t>
            </a:r>
            <a:br>
              <a:rPr lang="bg-BG" sz="3100" b="1" dirty="0" smtClean="0"/>
            </a:br>
            <a:r>
              <a:rPr lang="bg-BG" sz="3100" b="1" dirty="0" smtClean="0"/>
              <a:t>на </a:t>
            </a:r>
            <a:r>
              <a:rPr lang="bg-BG" sz="3100" b="1" dirty="0" smtClean="0"/>
              <a:t>детската градина</a:t>
            </a:r>
            <a:r>
              <a:rPr lang="bg-BG" sz="3600" b="1" i="1" dirty="0"/>
              <a:t/>
            </a:r>
            <a:br>
              <a:rPr lang="bg-BG" sz="3600" b="1" i="1" dirty="0"/>
            </a:br>
            <a:r>
              <a:rPr lang="bg-BG" sz="3600" b="1" i="1" dirty="0"/>
              <a:t> </a:t>
            </a:r>
            <a:r>
              <a:rPr lang="bg-BG" sz="3600" dirty="0"/>
              <a:t/>
            </a:r>
            <a:br>
              <a:rPr lang="bg-BG" sz="3600" dirty="0"/>
            </a:br>
            <a:endParaRPr lang="bg-BG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/>
              <a:t>Общественият съвет участва в съгласуването на</a:t>
            </a:r>
            <a:r>
              <a:rPr lang="bg-BG" sz="2400" dirty="0" smtClean="0"/>
              <a:t>:</a:t>
            </a:r>
          </a:p>
          <a:p>
            <a:pPr marL="0" indent="0">
              <a:buNone/>
            </a:pPr>
            <a:endParaRPr lang="bg-BG" sz="24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400" dirty="0" smtClean="0"/>
              <a:t>Стратегия </a:t>
            </a:r>
            <a:r>
              <a:rPr lang="bg-BG" sz="2400" dirty="0"/>
              <a:t>за развитие на </a:t>
            </a:r>
            <a:r>
              <a:rPr lang="bg-BG" sz="2400" dirty="0" smtClean="0"/>
              <a:t>детскатаградина </a:t>
            </a:r>
            <a:r>
              <a:rPr lang="bg-BG" sz="2400" dirty="0"/>
              <a:t>и </a:t>
            </a:r>
            <a:r>
              <a:rPr lang="bg-BG" sz="2400" dirty="0" smtClean="0"/>
              <a:t>ежегоден </a:t>
            </a:r>
            <a:r>
              <a:rPr lang="bg-BG" sz="2400" dirty="0"/>
              <a:t>отчет </a:t>
            </a:r>
            <a:r>
              <a:rPr lang="bg-BG" sz="2400" dirty="0" smtClean="0"/>
              <a:t>за изпълнението й</a:t>
            </a:r>
            <a:endParaRPr lang="bg-BG" sz="2400" dirty="0"/>
          </a:p>
          <a:p>
            <a:pPr lvl="0">
              <a:buFont typeface="Wingdings" panose="05000000000000000000" pitchFamily="2" charset="2"/>
              <a:buChar char="Ø"/>
              <a:tabLst>
                <a:tab pos="176213" algn="l"/>
              </a:tabLst>
            </a:pPr>
            <a:r>
              <a:rPr lang="bg-BG" sz="2400" dirty="0" smtClean="0"/>
              <a:t>Програми </a:t>
            </a:r>
            <a:r>
              <a:rPr lang="bg-BG" sz="2400" dirty="0"/>
              <a:t>на педагогическия съвет </a:t>
            </a:r>
            <a:endParaRPr lang="bg-BG" sz="2400" dirty="0" smtClean="0"/>
          </a:p>
          <a:p>
            <a:pPr lvl="0">
              <a:buFont typeface="Wingdings" panose="05000000000000000000" pitchFamily="2" charset="2"/>
              <a:buChar char="Ø"/>
              <a:tabLst>
                <a:tab pos="176213" algn="l"/>
              </a:tabLst>
            </a:pPr>
            <a:r>
              <a:rPr lang="bg-BG" sz="2400" dirty="0" smtClean="0"/>
              <a:t>Бюджет </a:t>
            </a:r>
            <a:r>
              <a:rPr lang="bg-BG" sz="2400" dirty="0"/>
              <a:t>по </a:t>
            </a:r>
            <a:r>
              <a:rPr lang="bg-BG" sz="2400" dirty="0" smtClean="0"/>
              <a:t>дейности на училището (с </a:t>
            </a:r>
            <a:r>
              <a:rPr lang="bg-BG" sz="2400" dirty="0" smtClean="0"/>
              <a:t>държавно </a:t>
            </a:r>
            <a:r>
              <a:rPr lang="bg-BG" sz="2400" dirty="0" smtClean="0"/>
              <a:t>финансиране)</a:t>
            </a:r>
            <a:endParaRPr lang="bg-BG" sz="24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400" dirty="0" smtClean="0"/>
              <a:t>Етичен </a:t>
            </a:r>
            <a:r>
              <a:rPr lang="bg-BG" sz="2400" dirty="0"/>
              <a:t>кодекс на училищната общност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Други</a:t>
            </a:r>
            <a:r>
              <a:rPr lang="ru-RU" sz="2400" dirty="0"/>
              <a:t>	</a:t>
            </a:r>
          </a:p>
          <a:p>
            <a:pPr marL="0" lvl="0" indent="0">
              <a:buNone/>
            </a:pPr>
            <a:endParaRPr lang="bg-BG" dirty="0"/>
          </a:p>
          <a:p>
            <a:pPr>
              <a:buNone/>
            </a:pP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870" y="116632"/>
            <a:ext cx="1518130" cy="15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01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</TotalTime>
  <Words>1962</Words>
  <Application>Microsoft Office PowerPoint</Application>
  <PresentationFormat>On-screen Show (4:3)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</vt:lpstr>
      <vt:lpstr>Cooper Black</vt:lpstr>
      <vt:lpstr>Times New Roman</vt:lpstr>
      <vt:lpstr>Wingdings</vt:lpstr>
      <vt:lpstr>Office Theme</vt:lpstr>
      <vt:lpstr>    Обществен съвет към ДГ – Пролет  с. Дъбница   </vt:lpstr>
      <vt:lpstr>Подготовка на детската градина  за създаване на обществен съвет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Същност и дейност       на Обществения съвет в детската градина  </vt:lpstr>
      <vt:lpstr>                    Участници в обществения съвет </vt:lpstr>
      <vt:lpstr>                Регламенти и мандатност                </vt:lpstr>
      <vt:lpstr>                Дейност на обществения съвет                </vt:lpstr>
      <vt:lpstr>         Стратегически документи на детската градина   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evtim</dc:creator>
  <cp:lastModifiedBy>PC</cp:lastModifiedBy>
  <cp:revision>82</cp:revision>
  <dcterms:created xsi:type="dcterms:W3CDTF">2016-06-03T08:58:22Z</dcterms:created>
  <dcterms:modified xsi:type="dcterms:W3CDTF">2016-12-14T12:34:05Z</dcterms:modified>
</cp:coreProperties>
</file>